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64" r:id="rId3"/>
    <p:sldId id="263" r:id="rId4"/>
    <p:sldId id="271" r:id="rId5"/>
    <p:sldId id="273" r:id="rId6"/>
    <p:sldId id="274" r:id="rId7"/>
    <p:sldId id="275" r:id="rId8"/>
    <p:sldId id="276" r:id="rId9"/>
    <p:sldId id="277" r:id="rId10"/>
    <p:sldId id="279" r:id="rId11"/>
    <p:sldId id="280" r:id="rId12"/>
    <p:sldId id="281" r:id="rId13"/>
    <p:sldId id="282" r:id="rId14"/>
    <p:sldId id="259" r:id="rId15"/>
    <p:sldId id="265" r:id="rId16"/>
    <p:sldId id="266" r:id="rId17"/>
    <p:sldId id="267" r:id="rId18"/>
    <p:sldId id="268" r:id="rId19"/>
    <p:sldId id="269" r:id="rId20"/>
    <p:sldId id="260" r:id="rId21"/>
    <p:sldId id="262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7603" autoAdjust="0"/>
  </p:normalViewPr>
  <p:slideViewPr>
    <p:cSldViewPr>
      <p:cViewPr varScale="1">
        <p:scale>
          <a:sx n="86" d="100"/>
          <a:sy n="86" d="100"/>
        </p:scale>
        <p:origin x="233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fld id="{F6BB2604-FBBA-4A40-B6E9-13B320B4C224}" type="datetimeFigureOut">
              <a:rPr lang="en-US" smtClean="0"/>
              <a:t>10/19/2017</a:t>
            </a:fld>
            <a:endParaRPr lang="en-US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en-US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fld id="{FB691B19-6723-4CEB-8236-9667467AB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8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QA" dirty="0"/>
              <a:t>المقدمة</a:t>
            </a:r>
          </a:p>
          <a:p>
            <a:r>
              <a:rPr lang="ar-QA" dirty="0"/>
              <a:t>النشاط 1: الصيد للكائنات المصنوعة من الخرسانة</a:t>
            </a:r>
          </a:p>
          <a:p>
            <a:r>
              <a:rPr lang="ar-QA" dirty="0"/>
              <a:t>النشاط 2: مقارنة أنواع مختلفة من </a:t>
            </a:r>
            <a:r>
              <a:rPr lang="ar-QA" dirty="0" err="1"/>
              <a:t>الأسمنت</a:t>
            </a:r>
            <a:endParaRPr lang="ar-QA" dirty="0"/>
          </a:p>
          <a:p>
            <a:r>
              <a:rPr lang="ar-QA" dirty="0"/>
              <a:t>النشاط 3: مقارنة صياغة الخرسانة المختلفة</a:t>
            </a:r>
          </a:p>
          <a:p>
            <a:r>
              <a:rPr lang="ar-QA" dirty="0"/>
              <a:t>النشاط 4: خصائص اختبار الخرسانة</a:t>
            </a:r>
          </a:p>
          <a:p>
            <a:r>
              <a:rPr lang="ar-QA" dirty="0"/>
              <a:t>تصميم المشروع: الخرسانة تعزيز</a:t>
            </a:r>
          </a:p>
          <a:p>
            <a:r>
              <a:rPr lang="ar-QA" dirty="0"/>
              <a:t>فكرة المنتج</a:t>
            </a:r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691B19-6723-4CEB-8236-9667467ABC6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7971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QA" dirty="0"/>
              <a:t>خلفية وتعريفات مهمة لجعل الجمهور فهم ملموسة</a:t>
            </a:r>
          </a:p>
          <a:p>
            <a:r>
              <a:rPr lang="ar-QA" dirty="0"/>
              <a:t>    (تعريف + 2 أو 3 أمثلة حيث يتم استخدامه)</a:t>
            </a:r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691B19-6723-4CEB-8236-9667467ABC6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0521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QA" dirty="0"/>
              <a:t>الأنشطة 1: الصيد للأشياء المصنوعة من الخرسانة</a:t>
            </a:r>
            <a:endParaRPr lang="en-US" dirty="0"/>
          </a:p>
          <a:p>
            <a:r>
              <a:rPr lang="ar-QA" dirty="0"/>
              <a:t>الهدف: التعرف على الاستخدامات المختلفة للخرسانة.</a:t>
            </a:r>
          </a:p>
          <a:p>
            <a:r>
              <a:rPr lang="ar-QA" dirty="0"/>
              <a:t>إجراء</a:t>
            </a:r>
            <a:endParaRPr lang="en-US" dirty="0"/>
          </a:p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691B19-6723-4CEB-8236-9667467ABC6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2394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691B19-6723-4CEB-8236-9667467ABC69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8618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1.jpe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AL-</a:t>
            </a:r>
            <a:r>
              <a:rPr lang="en-US" sz="3600" dirty="0" err="1"/>
              <a:t>Bairaq</a:t>
            </a:r>
            <a:br>
              <a:rPr lang="en-US" sz="3600" dirty="0"/>
            </a:br>
            <a:r>
              <a:rPr lang="en-US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 am Discovering Materials 13</a:t>
            </a:r>
            <a:r>
              <a:rPr lang="en-US" sz="3600" baseline="30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th</a:t>
            </a:r>
            <a:r>
              <a:rPr lang="en-US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Cycle</a:t>
            </a:r>
            <a:br>
              <a:rPr lang="en-US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US" sz="3600" dirty="0"/>
              <a:t>Concrete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85893"/>
            <a:ext cx="6400800" cy="204976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Group Name </a:t>
            </a:r>
          </a:p>
          <a:p>
            <a:pPr fontAlgn="base"/>
            <a:r>
              <a:rPr lang="en-US" dirty="0"/>
              <a:t>Mohammed Sami</a:t>
            </a:r>
          </a:p>
          <a:p>
            <a:pPr fontAlgn="base"/>
            <a:r>
              <a:rPr lang="en-US" dirty="0"/>
              <a:t>Abdulla </a:t>
            </a:r>
            <a:r>
              <a:rPr lang="en-US" dirty="0" err="1"/>
              <a:t>al-mesaifri</a:t>
            </a:r>
            <a:endParaRPr lang="en-US" dirty="0"/>
          </a:p>
          <a:p>
            <a:pPr fontAlgn="base"/>
            <a:r>
              <a:rPr lang="en-US" dirty="0"/>
              <a:t>Hamad al-</a:t>
            </a:r>
            <a:r>
              <a:rPr lang="en-US" dirty="0" err="1"/>
              <a:t>motawah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9601" y="76200"/>
            <a:ext cx="3505764" cy="10021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424" y="109728"/>
            <a:ext cx="2286352" cy="1066800"/>
          </a:xfrm>
          <a:prstGeom prst="rect">
            <a:avLst/>
          </a:prstGeom>
        </p:spPr>
      </p:pic>
      <p:sp>
        <p:nvSpPr>
          <p:cNvPr id="7" name="AutoShape 2" descr="https://qumail.qu.edu.qa/owa/service.svc/s/GetFileAttachment?id=AAMkAGRkZDM5ZTFhLTEwOWMtNGNjOS1iZGE3LTRhZTdiNjQ1ZGM0MwBGAAAAAACFhJ4e4dguTaOWznfPwWgtBwDmjPGJv9AbTqKx0DN1gfSyAAAA%2F%2BWFAACWrBxTT8BBS4MGCDVxBZ2HAAD%2FgmwAAAABEgAQAMc7NnMj5txPhhTkxhylC6U%3D&amp;isImagePreview=True&amp;X-OWA-CANARY=j7BzbKhud0mfEtAb7A4YFnfkQEKs_NMINugjw9Z9A1y-vSGc2bJBoXTneeJrbybWNoyAEVXf5lI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4" descr="https://qumail.qu.edu.qa/owa/service.svc/s/GetFileAttachment?id=AAMkAGRkZDM5ZTFhLTEwOWMtNGNjOS1iZGE3LTRhZTdiNjQ1ZGM0MwBGAAAAAACFhJ4e4dguTaOWznfPwWgtBwDmjPGJv9AbTqKx0DN1gfSyAAAA%2F%2BWFAACWrBxTT8BBS4MGCDVxBZ2HAAD%2FgmwAAAABEgAQAMc7NnMj5txPhhTkxhylC6U%3D&amp;isImagePreview=True&amp;X-OWA-CANARY=j7BzbKhud0mfEtAb7A4YFnfkQEKs_NMINugjw9Z9A1y-vSGc2bJBoXTneeJrbybWNoyAEVXf5lI.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" y="5137514"/>
            <a:ext cx="8397240" cy="1401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2D6181CE-E8A2-41A2-8377-444C8EC7B8E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19" t="25773" r="17526" b="20618"/>
          <a:stretch/>
        </p:blipFill>
        <p:spPr>
          <a:xfrm>
            <a:off x="3657600" y="76200"/>
            <a:ext cx="1524000" cy="132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98895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066800"/>
            <a:ext cx="84582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 Activity 4: Testing Properties of Concrete</a:t>
            </a:r>
            <a:br>
              <a:rPr lang="en-US" b="1" dirty="0"/>
            </a:br>
            <a:r>
              <a:rPr lang="en-US" dirty="0"/>
              <a:t> </a:t>
            </a:r>
            <a:br>
              <a:rPr lang="en-US" b="1" dirty="0"/>
            </a:b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C813374-5314-4A96-9250-96DD93B4AA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/>
          <a:lstStyle/>
          <a:p>
            <a:r>
              <a:rPr lang="en-US" dirty="0"/>
              <a:t>Objective: To test the properties of concrete including strength and brittleness and observe how its components affect those properties</a:t>
            </a:r>
          </a:p>
          <a:p>
            <a:r>
              <a:rPr lang="en-US" dirty="0"/>
              <a:t>Procedure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285CCF1F-43D6-4ED2-B94C-875824D2316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19" t="25773" r="17526" b="20618"/>
          <a:stretch/>
        </p:blipFill>
        <p:spPr>
          <a:xfrm>
            <a:off x="228600" y="228600"/>
            <a:ext cx="1143000" cy="9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80860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066800"/>
            <a:ext cx="84582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 Activity 4: Testing Properties of Concrete</a:t>
            </a:r>
            <a:br>
              <a:rPr lang="en-US" b="1" dirty="0"/>
            </a:br>
            <a:r>
              <a:rPr lang="en-US" dirty="0"/>
              <a:t> </a:t>
            </a:r>
            <a:br>
              <a:rPr lang="en-US" b="1" dirty="0"/>
            </a:b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9AA5AFF-6982-4973-85AD-4483590A2B70}"/>
              </a:ext>
            </a:extLst>
          </p:cNvPr>
          <p:cNvSpPr txBox="1">
            <a:spLocks/>
          </p:cNvSpPr>
          <p:nvPr/>
        </p:nvSpPr>
        <p:spPr>
          <a:xfrm>
            <a:off x="609600" y="17526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Results (Graphs, Tables, … etc.)</a:t>
            </a:r>
          </a:p>
          <a:p>
            <a:r>
              <a:rPr lang="en-US" dirty="0"/>
              <a:t>Conclusion</a:t>
            </a:r>
          </a:p>
          <a:p>
            <a:pPr marL="0" indent="0">
              <a:buFont typeface="Arial" pitchFamily="34" charset="0"/>
              <a:buNone/>
            </a:pPr>
            <a:endParaRPr lang="en-US" dirty="0"/>
          </a:p>
          <a:p>
            <a:pPr marL="0" indent="0">
              <a:buFont typeface="Arial" pitchFamily="34" charset="0"/>
              <a:buNone/>
            </a:pPr>
            <a:endParaRPr lang="en-US" dirty="0"/>
          </a:p>
          <a:p>
            <a:pPr marL="0" indent="0">
              <a:buFont typeface="Arial" pitchFamily="34" charset="0"/>
              <a:buNone/>
            </a:pPr>
            <a:endParaRPr lang="en-US" dirty="0"/>
          </a:p>
          <a:p>
            <a:r>
              <a:rPr lang="en-US" b="1" u="sng" dirty="0"/>
              <a:t>Note: </a:t>
            </a:r>
            <a:r>
              <a:rPr lang="en-US" dirty="0"/>
              <a:t>each activity should be summarized in 1 or 2 slides (maximum)</a:t>
            </a:r>
          </a:p>
          <a:p>
            <a:pPr marL="0" indent="0">
              <a:buFont typeface="Arial" pitchFamily="34" charset="0"/>
              <a:buNone/>
            </a:pPr>
            <a:endParaRPr lang="en-US" dirty="0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63F55489-E9A5-40F9-BB5A-02E0D708795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19" t="25773" r="17526" b="20618"/>
          <a:stretch/>
        </p:blipFill>
        <p:spPr>
          <a:xfrm>
            <a:off x="228600" y="228600"/>
            <a:ext cx="1143000" cy="9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65512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016518-4097-48D2-AD03-420343EB0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5477" y="609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Design Project Concrete Reinforcement </a:t>
            </a:r>
            <a:br>
              <a:rPr lang="en-US" b="1" dirty="0"/>
            </a:br>
            <a:endParaRPr lang="en-GB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17B68E0-74AB-4A07-884C-809DF97B65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088" y="17526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/>
              <a:t>Objective: Concrete reinforcement by adding different materials to the mixtures.</a:t>
            </a:r>
            <a:br>
              <a:rPr lang="en-US" dirty="0"/>
            </a:br>
            <a:endParaRPr lang="en-US" dirty="0"/>
          </a:p>
          <a:p>
            <a:r>
              <a:rPr lang="en-US" dirty="0"/>
              <a:t>Procedure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5211B39C-1437-4C12-8DCB-713C3986BDC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19" t="25773" r="17526" b="20618"/>
          <a:stretch/>
        </p:blipFill>
        <p:spPr>
          <a:xfrm>
            <a:off x="228600" y="228600"/>
            <a:ext cx="1143000" cy="9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46439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016518-4097-48D2-AD03-420343EB0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5477" y="609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Design Project Concrete Reinforcement </a:t>
            </a:r>
            <a:br>
              <a:rPr lang="en-US" b="1" dirty="0"/>
            </a:br>
            <a:endParaRPr lang="en-GB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B067516-399A-4DAE-B8A8-5742419CB0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166" y="1905000"/>
            <a:ext cx="8229600" cy="4525963"/>
          </a:xfrm>
        </p:spPr>
        <p:txBody>
          <a:bodyPr/>
          <a:lstStyle/>
          <a:p>
            <a:r>
              <a:rPr lang="en-US" dirty="0"/>
              <a:t>Results (Graphs, Tables, … etc.)</a:t>
            </a:r>
          </a:p>
          <a:p>
            <a:r>
              <a:rPr lang="en-US" dirty="0"/>
              <a:t>Conclusion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b="1" u="sng" dirty="0"/>
              <a:t>Note: </a:t>
            </a:r>
            <a:r>
              <a:rPr lang="en-US" dirty="0"/>
              <a:t>each activity should be summarized in 1 or 2 slides (maximum)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0B4D7AB8-86E8-4DE0-B89E-171B79E31B9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19" t="25773" r="17526" b="20618"/>
          <a:stretch/>
        </p:blipFill>
        <p:spPr>
          <a:xfrm>
            <a:off x="228600" y="228600"/>
            <a:ext cx="1143000" cy="9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64945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2"/>
                </a:solidFill>
              </a:rPr>
              <a:t>Final Project:</a:t>
            </a:r>
            <a:br>
              <a:rPr lang="en-US" dirty="0">
                <a:solidFill>
                  <a:schemeClr val="tx2"/>
                </a:solidFill>
              </a:rPr>
            </a:br>
            <a:r>
              <a:rPr lang="en-US" sz="3100" dirty="0">
                <a:solidFill>
                  <a:schemeClr val="tx2"/>
                </a:solidFill>
              </a:rPr>
              <a:t>(</a:t>
            </a:r>
            <a:r>
              <a:rPr lang="en-US" sz="3200" b="1" dirty="0">
                <a:solidFill>
                  <a:schemeClr val="tx2"/>
                </a:solidFill>
              </a:rPr>
              <a:t>Title: </a:t>
            </a:r>
            <a:r>
              <a:rPr lang="en-US" sz="3200" dirty="0">
                <a:solidFill>
                  <a:schemeClr val="tx2"/>
                </a:solidFill>
              </a:rPr>
              <a:t>Attractive title that presents your project/product</a:t>
            </a:r>
            <a:r>
              <a:rPr lang="en-US" sz="3100" dirty="0">
                <a:solidFill>
                  <a:schemeClr val="tx2"/>
                </a:solidFill>
              </a:rPr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u="sng" dirty="0"/>
              <a:t>Final Project/ product</a:t>
            </a:r>
          </a:p>
          <a:p>
            <a:pPr marL="0" indent="0">
              <a:buNone/>
            </a:pPr>
            <a:endParaRPr lang="en-US" b="1" u="sng" dirty="0"/>
          </a:p>
          <a:p>
            <a:pPr marL="0" indent="0">
              <a:buNone/>
            </a:pPr>
            <a:r>
              <a:rPr lang="en-US" b="1" u="sng" dirty="0"/>
              <a:t>At least :</a:t>
            </a:r>
            <a:r>
              <a:rPr lang="en-US" dirty="0"/>
              <a:t>5 to 7 slides ( 5 </a:t>
            </a:r>
            <a:r>
              <a:rPr lang="en-US" dirty="0" err="1"/>
              <a:t>mins</a:t>
            </a:r>
            <a:r>
              <a:rPr lang="en-US" dirty="0"/>
              <a:t> of explanation)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Total time of presentation (Max 10-15 </a:t>
            </a:r>
            <a:r>
              <a:rPr lang="en-US" dirty="0" err="1"/>
              <a:t>mins</a:t>
            </a:r>
            <a:r>
              <a:rPr lang="en-US" dirty="0"/>
              <a:t>)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BB71802D-768F-4FF0-9976-6806DD76CF0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19" t="25773" r="17526" b="20618"/>
          <a:stretch/>
        </p:blipFill>
        <p:spPr>
          <a:xfrm>
            <a:off x="228600" y="228600"/>
            <a:ext cx="1143000" cy="9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83814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447800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chemeClr val="tx2"/>
                </a:solidFill>
              </a:rPr>
              <a:t>Final Project:</a:t>
            </a:r>
            <a:br>
              <a:rPr lang="en-US" sz="3600" dirty="0">
                <a:solidFill>
                  <a:schemeClr val="tx2"/>
                </a:solidFill>
              </a:rPr>
            </a:br>
            <a:r>
              <a:rPr lang="en-US" sz="2800" dirty="0">
                <a:solidFill>
                  <a:schemeClr val="tx2"/>
                </a:solidFill>
              </a:rPr>
              <a:t>(</a:t>
            </a:r>
            <a:r>
              <a:rPr lang="en-US" sz="2800" b="1" dirty="0">
                <a:solidFill>
                  <a:schemeClr val="tx2"/>
                </a:solidFill>
              </a:rPr>
              <a:t>Title: </a:t>
            </a:r>
            <a:r>
              <a:rPr lang="en-US" sz="2800" dirty="0">
                <a:solidFill>
                  <a:schemeClr val="tx2"/>
                </a:solidFill>
              </a:rPr>
              <a:t>Attractive title that presents your project/product)</a:t>
            </a:r>
            <a:br>
              <a:rPr lang="en-US" sz="2800" dirty="0">
                <a:solidFill>
                  <a:schemeClr val="tx2"/>
                </a:solidFill>
              </a:rPr>
            </a:br>
            <a:br>
              <a:rPr lang="en-US" sz="2000" dirty="0">
                <a:solidFill>
                  <a:schemeClr val="tx2"/>
                </a:solidFill>
              </a:rPr>
            </a:br>
            <a:endParaRPr lang="en-US" sz="20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Autofit/>
          </a:bodyPr>
          <a:lstStyle/>
          <a:p>
            <a:r>
              <a:rPr lang="en-US" sz="2000" b="1" dirty="0"/>
              <a:t>Introduction and Rationale: (</a:t>
            </a:r>
            <a:r>
              <a:rPr lang="ar-SA" sz="2000" b="1" dirty="0"/>
              <a:t>المقدمة و أهمية المشروع</a:t>
            </a:r>
            <a:r>
              <a:rPr lang="en-US" sz="2000" b="1" dirty="0"/>
              <a:t>)</a:t>
            </a:r>
          </a:p>
          <a:p>
            <a:r>
              <a:rPr lang="en-US" sz="2000" dirty="0"/>
              <a:t>This means why you chose this product or project? and what’s its importance to you and for Qatar and society.</a:t>
            </a:r>
          </a:p>
          <a:p>
            <a:r>
              <a:rPr lang="en-US" sz="2000" dirty="0"/>
              <a:t>What is so special about what you did? Is it new? Promising?</a:t>
            </a:r>
          </a:p>
          <a:p>
            <a:pPr rtl="1"/>
            <a:r>
              <a:rPr lang="ar-SA" sz="2000" dirty="0"/>
              <a:t>في هذا الجزء  تقوم كل مجموعة </a:t>
            </a:r>
            <a:r>
              <a:rPr lang="ar-EG" sz="2000" dirty="0"/>
              <a:t>بأسباب اهتمامها بموضوع مشروعها و المنتج الذي اخترعته و أهميته للمجتمع القطري. </a:t>
            </a:r>
            <a:endParaRPr lang="en-US" sz="2000" dirty="0"/>
          </a:p>
          <a:p>
            <a:pPr rtl="1"/>
            <a:r>
              <a:rPr lang="ar-EG" sz="2000" dirty="0"/>
              <a:t>ماذا جذبك إلى هذا المشروع؟ ما الخصائص المميزة لما أنتجته مجموعتك؟ ما الجديد فيه؟ و هل له مستقبل  واعد؟</a:t>
            </a:r>
            <a:endParaRPr lang="en-US" sz="2000" dirty="0"/>
          </a:p>
          <a:p>
            <a:pPr rtl="1"/>
            <a:r>
              <a:rPr lang="ar-EG" sz="2000" dirty="0"/>
              <a:t>يجب أن تكتب باختصار  الخلفية العلمية (كيمياء، فيزياء، أحياء ، هندسة، و غيرها) وراء منتجك أو مشروعك   و فائدة الأنشطة التي تدربتم عليها مع فريق البيرق.</a:t>
            </a:r>
            <a:endParaRPr lang="en-US" sz="2000" dirty="0"/>
          </a:p>
          <a:p>
            <a:endParaRPr lang="en-US" sz="2000" b="1" dirty="0"/>
          </a:p>
          <a:p>
            <a:r>
              <a:rPr lang="en-US" sz="2000" b="1" dirty="0"/>
              <a:t>Aim of the work (objectives)</a:t>
            </a:r>
            <a:r>
              <a:rPr lang="ar-SA" sz="2000" b="1" dirty="0"/>
              <a:t>  </a:t>
            </a:r>
            <a:r>
              <a:rPr lang="en-US" sz="2000" b="1" dirty="0"/>
              <a:t>(</a:t>
            </a:r>
            <a:r>
              <a:rPr lang="ar-SA" sz="2000" b="1" dirty="0"/>
              <a:t>هدف البحث</a:t>
            </a:r>
            <a:r>
              <a:rPr lang="en-US" sz="2000" b="1" dirty="0"/>
              <a:t>)</a:t>
            </a:r>
          </a:p>
          <a:p>
            <a:pPr>
              <a:buNone/>
            </a:pPr>
            <a:r>
              <a:rPr lang="en-US" sz="2000" dirty="0"/>
              <a:t>What was your main purpose of doing your project? And what were you trying to achieve?</a:t>
            </a:r>
            <a:r>
              <a:rPr lang="ar-SA" sz="2000" dirty="0"/>
              <a:t>ما هدف مشروعك الأساسي، و ما ذا كنت  تهدف لتصل إليه؟</a:t>
            </a:r>
            <a:endParaRPr lang="en-US" sz="2000" dirty="0"/>
          </a:p>
          <a:p>
            <a:pPr>
              <a:buNone/>
            </a:pPr>
            <a:endParaRPr lang="en-US" sz="2000" dirty="0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7A84F8F5-7B2B-4485-9452-2F1ABC9F761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19" t="25773" r="17526" b="20618"/>
          <a:stretch/>
        </p:blipFill>
        <p:spPr>
          <a:xfrm>
            <a:off x="228600" y="228600"/>
            <a:ext cx="1143000" cy="9906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Title of your project idea</a:t>
            </a:r>
            <a:br>
              <a:rPr lang="en-US" b="1" dirty="0">
                <a:solidFill>
                  <a:schemeClr val="tx2"/>
                </a:solidFill>
              </a:rPr>
            </a:br>
            <a:r>
              <a:rPr lang="en-US" sz="3100" b="1" dirty="0">
                <a:solidFill>
                  <a:schemeClr val="tx2"/>
                </a:solidFill>
              </a:rPr>
              <a:t>Hypothesis: (</a:t>
            </a:r>
            <a:r>
              <a:rPr lang="ar-SA" sz="3100" b="1" dirty="0">
                <a:solidFill>
                  <a:schemeClr val="tx2"/>
                </a:solidFill>
              </a:rPr>
              <a:t>الفرضية</a:t>
            </a:r>
            <a:r>
              <a:rPr lang="en-US" sz="3100" b="1" dirty="0">
                <a:solidFill>
                  <a:schemeClr val="tx2"/>
                </a:solidFill>
              </a:rPr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The expected answer of your research question, according to your experience with </a:t>
            </a:r>
            <a:r>
              <a:rPr lang="en-US" sz="2000" dirty="0" err="1"/>
              <a:t>Albairaq</a:t>
            </a:r>
            <a:r>
              <a:rPr lang="en-US" sz="2000" dirty="0"/>
              <a:t> workshops and the scientific background and the researches related to your project. </a:t>
            </a:r>
            <a:br>
              <a:rPr lang="en-US" sz="2000" dirty="0"/>
            </a:br>
            <a:r>
              <a:rPr lang="ar-SA" sz="2000" dirty="0"/>
              <a:t>الفرضية هي الإجابة المفترضة و المتوقعة  لسؤال البحث. و يمكنكم التوصل لهذه الإجابة المفترضة من خلال </a:t>
            </a:r>
            <a:r>
              <a:rPr lang="ar-EG" sz="2000" dirty="0"/>
              <a:t>خبرتك مع ورش عمل البيرق و من خلال  ما قرأته كخلفية علمية و دراسات سابقة عن موضوع مشروعك. </a:t>
            </a:r>
            <a:br>
              <a:rPr lang="en-US" sz="2000" dirty="0"/>
            </a:br>
            <a:endParaRPr lang="en-US" sz="2000" dirty="0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A253A528-C5BB-454C-AE63-7F457832716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19" t="25773" r="17526" b="20618"/>
          <a:stretch/>
        </p:blipFill>
        <p:spPr>
          <a:xfrm>
            <a:off x="228600" y="228600"/>
            <a:ext cx="1143000" cy="9906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Title of your project idea</a:t>
            </a:r>
            <a:br>
              <a:rPr lang="en-US" b="1" dirty="0">
                <a:solidFill>
                  <a:schemeClr val="tx2"/>
                </a:solidFill>
              </a:rPr>
            </a:br>
            <a:r>
              <a:rPr lang="en-US" sz="3600" b="1" dirty="0">
                <a:solidFill>
                  <a:schemeClr val="tx2"/>
                </a:solidFill>
              </a:rPr>
              <a:t>Methods and Materials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br>
              <a:rPr lang="en-US" dirty="0"/>
            </a:br>
            <a:r>
              <a:rPr lang="en-US" dirty="0"/>
              <a:t>What is the Method used to perform your project idea?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03743E33-2B5E-490D-9066-F66358B7C1C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19" t="25773" r="17526" b="20618"/>
          <a:stretch/>
        </p:blipFill>
        <p:spPr>
          <a:xfrm>
            <a:off x="228600" y="228600"/>
            <a:ext cx="1143000" cy="9906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2"/>
                </a:solidFill>
              </a:rPr>
              <a:t>Title of your project idea</a:t>
            </a:r>
            <a:br>
              <a:rPr lang="en-US" sz="2800" b="1" dirty="0">
                <a:solidFill>
                  <a:schemeClr val="tx2"/>
                </a:solidFill>
              </a:rPr>
            </a:br>
            <a:r>
              <a:rPr lang="en-US" sz="2800" b="1" dirty="0">
                <a:solidFill>
                  <a:schemeClr val="tx2"/>
                </a:solidFill>
              </a:rPr>
              <a:t>Results: (</a:t>
            </a:r>
            <a:r>
              <a:rPr lang="ar-SA" sz="2800" b="1" dirty="0">
                <a:solidFill>
                  <a:schemeClr val="tx2"/>
                </a:solidFill>
              </a:rPr>
              <a:t>النتائج</a:t>
            </a:r>
            <a:r>
              <a:rPr lang="en-US" sz="2800" b="1" dirty="0">
                <a:solidFill>
                  <a:schemeClr val="tx2"/>
                </a:solidFill>
              </a:rPr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What are the uses and benefits of your product. Did it solve the problems you designed it to solve? And to what extent? </a:t>
            </a:r>
          </a:p>
          <a:p>
            <a:r>
              <a:rPr lang="en-US" sz="2000" dirty="0"/>
              <a:t>Photos and graphs are important to be included</a:t>
            </a:r>
          </a:p>
          <a:p>
            <a:pPr rtl="1"/>
            <a:r>
              <a:rPr lang="ar-SA" sz="2000" dirty="0"/>
              <a:t>ما هي الاستخدامات  و فوائد منتجك؟ هل حلت المشكلة التي اخترعته من أجل حلها؟  و إلى أي حد؟</a:t>
            </a:r>
            <a:endParaRPr lang="en-US" sz="2000" dirty="0"/>
          </a:p>
          <a:p>
            <a:pPr rtl="1"/>
            <a:r>
              <a:rPr lang="ar-SA" sz="2000" dirty="0"/>
              <a:t>يجب أن يتضمن هذا الجزء  صور و رسوم بيانية لمشروعك </a:t>
            </a:r>
            <a:endParaRPr lang="en-US" sz="2000" dirty="0"/>
          </a:p>
          <a:p>
            <a:endParaRPr lang="en-US" sz="2000" dirty="0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090EDA89-B011-4A79-B857-CA79237CC0B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19" t="25773" r="17526" b="20618"/>
          <a:stretch/>
        </p:blipFill>
        <p:spPr>
          <a:xfrm>
            <a:off x="228600" y="228600"/>
            <a:ext cx="1143000" cy="9906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Title of your project idea </a:t>
            </a:r>
            <a:r>
              <a:rPr lang="en-US" sz="3100" b="1" dirty="0">
                <a:solidFill>
                  <a:schemeClr val="tx2"/>
                </a:solidFill>
              </a:rPr>
              <a:t>Recommendations: (</a:t>
            </a:r>
            <a:r>
              <a:rPr lang="ar-SA" sz="3100" b="1" dirty="0">
                <a:solidFill>
                  <a:schemeClr val="tx2"/>
                </a:solidFill>
              </a:rPr>
              <a:t>التوصيات</a:t>
            </a:r>
            <a:r>
              <a:rPr lang="en-US" sz="3100" b="1" dirty="0">
                <a:solidFill>
                  <a:schemeClr val="tx2"/>
                </a:solidFill>
              </a:rPr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Do you recommend (advice) that your product can be used  for other new applications for it?</a:t>
            </a:r>
          </a:p>
          <a:p>
            <a:r>
              <a:rPr lang="en-US" dirty="0"/>
              <a:t>Do you advice more investigation for improvement of the product or project?</a:t>
            </a:r>
          </a:p>
          <a:p>
            <a:r>
              <a:rPr lang="en-US" dirty="0"/>
              <a:t>If you faced obstacles in your experiments or testing of your product: what are they? And what you need or advice   to overcome them?</a:t>
            </a:r>
          </a:p>
          <a:p>
            <a:pPr rtl="1"/>
            <a:r>
              <a:rPr lang="ar-SA" dirty="0"/>
              <a:t>ما هي توصياتكم و مقترحاتكم لتطبيقات و استخدامات جديدة لمنتجك و اختراعك ؟</a:t>
            </a:r>
            <a:endParaRPr lang="en-US" dirty="0"/>
          </a:p>
          <a:p>
            <a:pPr rtl="1"/>
            <a:r>
              <a:rPr lang="ar-SA" dirty="0"/>
              <a:t>هل توصوا بمزيد من الأبحاث و التجارب عن اختراعكم أو منتجكم؟</a:t>
            </a:r>
            <a:endParaRPr lang="en-US" dirty="0"/>
          </a:p>
          <a:p>
            <a:pPr rtl="1"/>
            <a:r>
              <a:rPr lang="ar-SA" dirty="0"/>
              <a:t>إذا كانت قد واجهتكم مشكلات أو عقبات في تجاربكم  أو اختبار اختراعكم  ، فما هي توصياتكم للتغلب عليها؟</a:t>
            </a:r>
            <a:endParaRPr lang="en-US" dirty="0"/>
          </a:p>
          <a:p>
            <a:endParaRPr lang="en-US" dirty="0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EB0FEC39-F6F7-442A-B457-D2A022D0E60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19" t="25773" r="17526" b="20618"/>
          <a:stretch/>
        </p:blipFill>
        <p:spPr>
          <a:xfrm>
            <a:off x="228600" y="228600"/>
            <a:ext cx="1143000" cy="9906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04800" y="1600200"/>
            <a:ext cx="8763000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Introduction</a:t>
            </a:r>
          </a:p>
          <a:p>
            <a:r>
              <a:rPr lang="en-US" b="1" dirty="0"/>
              <a:t>Activity 1: Hunting for objects made of concrete</a:t>
            </a:r>
          </a:p>
          <a:p>
            <a:r>
              <a:rPr lang="en-US" b="1" dirty="0"/>
              <a:t>Activity 2: Comparing Different Types of Cement</a:t>
            </a:r>
          </a:p>
          <a:p>
            <a:r>
              <a:rPr lang="en-US" b="1" dirty="0"/>
              <a:t>Activity 3: Comparing Different Concrete Formulation</a:t>
            </a:r>
          </a:p>
          <a:p>
            <a:r>
              <a:rPr lang="en-US" b="1" dirty="0"/>
              <a:t>Activity 4: Testing Properties of Concrete</a:t>
            </a:r>
          </a:p>
          <a:p>
            <a:r>
              <a:rPr lang="en-US" b="1" dirty="0"/>
              <a:t>Design Project : Concrete Reinforcement</a:t>
            </a:r>
            <a:endParaRPr lang="en-US" dirty="0"/>
          </a:p>
          <a:p>
            <a:r>
              <a:rPr lang="en-US" b="1" dirty="0"/>
              <a:t>Product Idea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868F740E-F343-440C-B37B-EB95362BD2F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19" t="25773" r="17526" b="20618"/>
          <a:stretch/>
        </p:blipFill>
        <p:spPr>
          <a:xfrm>
            <a:off x="228600" y="228600"/>
            <a:ext cx="1143000" cy="9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47875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Conclusions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(Overall of the whole module)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1905000"/>
          </a:xfrm>
        </p:spPr>
        <p:txBody>
          <a:bodyPr/>
          <a:lstStyle/>
          <a:p>
            <a:pPr>
              <a:buNone/>
            </a:pPr>
            <a:r>
              <a:rPr lang="en-US" dirty="0"/>
              <a:t>Write your overall conclusions and the general benefits that you gained through your participation in AL-</a:t>
            </a:r>
            <a:r>
              <a:rPr lang="en-US" dirty="0" err="1"/>
              <a:t>Bairaq</a:t>
            </a:r>
            <a:r>
              <a:rPr lang="en-US" dirty="0"/>
              <a:t> project.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28009187-F9C4-4DDE-8F8B-5538B1AB06A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19" t="25773" r="17526" b="20618"/>
          <a:stretch/>
        </p:blipFill>
        <p:spPr>
          <a:xfrm>
            <a:off x="228600" y="228600"/>
            <a:ext cx="1143000" cy="9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03053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9144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/>
              <a:t>Acknowledgment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Many thanks to my teachers, school and AL-</a:t>
            </a:r>
            <a:r>
              <a:rPr lang="en-US" sz="2400" dirty="0" err="1"/>
              <a:t>Bairaq</a:t>
            </a:r>
            <a:r>
              <a:rPr lang="en-US" sz="2400" dirty="0"/>
              <a:t> team from </a:t>
            </a:r>
            <a:r>
              <a:rPr lang="en-US" altLang="ar-QA" sz="2400" dirty="0"/>
              <a:t>Center for Advanced Materials (CAM), Qatar University</a:t>
            </a:r>
            <a:r>
              <a:rPr lang="en-US" sz="2400" dirty="0"/>
              <a:t> for supporting us during our journey with a AL-</a:t>
            </a:r>
            <a:r>
              <a:rPr lang="en-US" sz="2400" dirty="0" err="1"/>
              <a:t>Bairaq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altLang="ar-QA" sz="2400" dirty="0"/>
              <a:t>Also, I would like to thank the sponsors UNESCO,</a:t>
            </a:r>
            <a:r>
              <a:rPr lang="en-US" sz="2400" dirty="0"/>
              <a:t> Qatar National Commission,</a:t>
            </a:r>
            <a:r>
              <a:rPr lang="en-US" altLang="ar-QA" sz="2400" dirty="0"/>
              <a:t> Ras Gas, Maersk and Shell.</a:t>
            </a:r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228600"/>
            <a:ext cx="2286352" cy="1066800"/>
          </a:xfrm>
          <a:prstGeom prst="rect">
            <a:avLst/>
          </a:prstGeom>
        </p:spPr>
      </p:pic>
      <p:sp>
        <p:nvSpPr>
          <p:cNvPr id="4" name="AutoShape 2" descr="https://qumail.qu.edu.qa/owa/service.svc/s/GetFileAttachment?id=AAMkAGRkZDM5ZTFhLTEwOWMtNGNjOS1iZGE3LTRhZTdiNjQ1ZGM0MwBGAAAAAACFhJ4e4dguTaOWznfPwWgtBwDmjPGJv9AbTqKx0DN1gfSyAAAA%2F%2BWFAACWrBxTT8BBS4MGCDVxBZ2HAAD%2FgmwAAAABEgAQAMc7NnMj5txPhhTkxhylC6U%3D&amp;isImagePreview=True&amp;X-OWA-CANARY=j7BzbKhud0mfEtAb7A4YFnfkQEKs_NMINugjw9Z9A1y-vSGc2bJBoXTneeJrbybWNoyAEVXf5lI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4" descr="https://qumail.qu.edu.qa/owa/service.svc/s/GetFileAttachment?id=AAMkAGRkZDM5ZTFhLTEwOWMtNGNjOS1iZGE3LTRhZTdiNjQ1ZGM0MwBGAAAAAACFhJ4e4dguTaOWznfPwWgtBwDmjPGJv9AbTqKx0DN1gfSyAAAA%2F%2BWFAACWrBxTT8BBS4MGCDVxBZ2HAAD%2FgmwAAAABEgAQAMc7NnMj5txPhhTkxhylC6U%3D&amp;isImagePreview=True&amp;X-OWA-CANARY=j7BzbKhud0mfEtAb7A4YFnfkQEKs_NMINugjw9Z9A1y-vSGc2bJBoXTneeJrbybWNoyAEVXf5lI.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303723"/>
            <a:ext cx="8397240" cy="1401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293225"/>
            <a:ext cx="3505764" cy="1002175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F11E1231-293B-41EE-9439-420004FE270C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19" t="25773" r="17526" b="20618"/>
          <a:stretch/>
        </p:blipFill>
        <p:spPr>
          <a:xfrm>
            <a:off x="3657600" y="76200"/>
            <a:ext cx="1524000" cy="132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9962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Background and Important Definitions to make the audience understand concrete</a:t>
            </a:r>
          </a:p>
          <a:p>
            <a:pPr marL="0" indent="0">
              <a:buNone/>
            </a:pPr>
            <a:r>
              <a:rPr lang="en-US" dirty="0"/>
              <a:t>   ( Definition + 2 or 3 examples where it is used) 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D29F5797-9C2D-4B48-AC3A-A56A00F5D4C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19" t="25773" r="17526" b="20618"/>
          <a:stretch/>
        </p:blipFill>
        <p:spPr>
          <a:xfrm>
            <a:off x="228600" y="228600"/>
            <a:ext cx="1143000" cy="9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25964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457200"/>
            <a:ext cx="7277100" cy="1143000"/>
          </a:xfrm>
        </p:spPr>
        <p:txBody>
          <a:bodyPr>
            <a:noAutofit/>
          </a:bodyPr>
          <a:lstStyle/>
          <a:p>
            <a:r>
              <a:rPr lang="en-US" sz="3200" dirty="0"/>
              <a:t>Activities 1: Hunting for objects made of concrete</a:t>
            </a:r>
            <a:br>
              <a:rPr lang="en-US" sz="3200" b="1" dirty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Objective: to recognize different  uses of concrete.</a:t>
            </a:r>
          </a:p>
          <a:p>
            <a:r>
              <a:rPr lang="en-US" dirty="0"/>
              <a:t>Procedure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53FF66BC-5E80-4BD0-9468-A3AFBD67D417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19" t="25773" r="17526" b="20618"/>
          <a:stretch/>
        </p:blipFill>
        <p:spPr>
          <a:xfrm>
            <a:off x="228600" y="228600"/>
            <a:ext cx="1143000" cy="9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9846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533400"/>
            <a:ext cx="7658100" cy="1143000"/>
          </a:xfrm>
        </p:spPr>
        <p:txBody>
          <a:bodyPr>
            <a:noAutofit/>
          </a:bodyPr>
          <a:lstStyle/>
          <a:p>
            <a:r>
              <a:rPr lang="en-US" sz="3200" dirty="0"/>
              <a:t>Activities 1: Hunting for objects made of concrete</a:t>
            </a:r>
            <a:br>
              <a:rPr lang="en-US" sz="3200" b="1" dirty="0"/>
            </a:br>
            <a:endParaRPr lang="en-US" sz="32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9AA5AFF-6982-4973-85AD-4483590A2B70}"/>
              </a:ext>
            </a:extLst>
          </p:cNvPr>
          <p:cNvSpPr txBox="1">
            <a:spLocks/>
          </p:cNvSpPr>
          <p:nvPr/>
        </p:nvSpPr>
        <p:spPr>
          <a:xfrm>
            <a:off x="609600" y="17526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Results (Graphs, Tables, … etc.)</a:t>
            </a:r>
          </a:p>
          <a:p>
            <a:r>
              <a:rPr lang="en-US" dirty="0"/>
              <a:t>Conclusion</a:t>
            </a:r>
          </a:p>
          <a:p>
            <a:pPr marL="0" indent="0">
              <a:buFont typeface="Arial" pitchFamily="34" charset="0"/>
              <a:buNone/>
            </a:pPr>
            <a:endParaRPr lang="en-US" dirty="0"/>
          </a:p>
          <a:p>
            <a:pPr marL="0" indent="0">
              <a:buFont typeface="Arial" pitchFamily="34" charset="0"/>
              <a:buNone/>
            </a:pPr>
            <a:endParaRPr lang="en-US" dirty="0"/>
          </a:p>
          <a:p>
            <a:pPr marL="0" indent="0">
              <a:buFont typeface="Arial" pitchFamily="34" charset="0"/>
              <a:buNone/>
            </a:pPr>
            <a:endParaRPr lang="en-US" dirty="0"/>
          </a:p>
          <a:p>
            <a:r>
              <a:rPr lang="en-US" b="1" u="sng" dirty="0"/>
              <a:t>Note: </a:t>
            </a:r>
            <a:r>
              <a:rPr lang="en-US" dirty="0"/>
              <a:t>each activity should be summarized in 1 or 2 slides (maximum)</a:t>
            </a:r>
          </a:p>
          <a:p>
            <a:pPr marL="0" indent="0">
              <a:buFont typeface="Arial" pitchFamily="34" charset="0"/>
              <a:buNone/>
            </a:pPr>
            <a:endParaRPr lang="en-US" dirty="0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CCA33EA8-8C8F-42FE-B572-D531B44D2C8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19" t="25773" r="17526" b="20618"/>
          <a:stretch/>
        </p:blipFill>
        <p:spPr>
          <a:xfrm>
            <a:off x="228600" y="228600"/>
            <a:ext cx="1143000" cy="9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4503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990600"/>
            <a:ext cx="7277100" cy="685800"/>
          </a:xfrm>
        </p:spPr>
        <p:txBody>
          <a:bodyPr>
            <a:noAutofit/>
          </a:bodyPr>
          <a:lstStyle/>
          <a:p>
            <a:r>
              <a:rPr lang="en-US" sz="3200" dirty="0"/>
              <a:t>Activities 2: Comparing Different Types of Cement</a:t>
            </a:r>
            <a:br>
              <a:rPr lang="en-US" sz="3200" b="1" dirty="0"/>
            </a:br>
            <a:br>
              <a:rPr lang="en-US" sz="3200" b="1" dirty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/>
          <a:lstStyle/>
          <a:p>
            <a:r>
              <a:rPr lang="en-US" dirty="0"/>
              <a:t>Objective: Observe the chemical and physical change, as cement hardens</a:t>
            </a:r>
          </a:p>
          <a:p>
            <a:r>
              <a:rPr lang="en-US" dirty="0"/>
              <a:t>Procedure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CD5D3877-8BB4-42A1-B255-ABB52581468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19" t="25773" r="17526" b="20618"/>
          <a:stretch/>
        </p:blipFill>
        <p:spPr>
          <a:xfrm>
            <a:off x="228600" y="228600"/>
            <a:ext cx="1143000" cy="9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92836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6028" y="533400"/>
            <a:ext cx="7476744" cy="1143000"/>
          </a:xfrm>
        </p:spPr>
        <p:txBody>
          <a:bodyPr>
            <a:noAutofit/>
          </a:bodyPr>
          <a:lstStyle/>
          <a:p>
            <a:r>
              <a:rPr lang="en-US" sz="3200" dirty="0"/>
              <a:t> Activity 2: Comparing Different Types of Cement</a:t>
            </a:r>
            <a:br>
              <a:rPr lang="en-US" sz="3200" b="1" dirty="0"/>
            </a:br>
            <a:endParaRPr lang="en-US" sz="32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9AA5AFF-6982-4973-85AD-4483590A2B70}"/>
              </a:ext>
            </a:extLst>
          </p:cNvPr>
          <p:cNvSpPr txBox="1">
            <a:spLocks/>
          </p:cNvSpPr>
          <p:nvPr/>
        </p:nvSpPr>
        <p:spPr>
          <a:xfrm>
            <a:off x="609600" y="17526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Results (Graphs, Tables, … etc.)</a:t>
            </a:r>
          </a:p>
          <a:p>
            <a:r>
              <a:rPr lang="en-US" dirty="0"/>
              <a:t>Conclusion</a:t>
            </a:r>
          </a:p>
          <a:p>
            <a:pPr marL="0" indent="0">
              <a:buFont typeface="Arial" pitchFamily="34" charset="0"/>
              <a:buNone/>
            </a:pPr>
            <a:endParaRPr lang="en-US" dirty="0"/>
          </a:p>
          <a:p>
            <a:pPr marL="0" indent="0">
              <a:buFont typeface="Arial" pitchFamily="34" charset="0"/>
              <a:buNone/>
            </a:pPr>
            <a:endParaRPr lang="en-US" dirty="0"/>
          </a:p>
          <a:p>
            <a:pPr marL="0" indent="0">
              <a:buFont typeface="Arial" pitchFamily="34" charset="0"/>
              <a:buNone/>
            </a:pPr>
            <a:endParaRPr lang="en-US" dirty="0"/>
          </a:p>
          <a:p>
            <a:r>
              <a:rPr lang="en-US" b="1" u="sng" dirty="0"/>
              <a:t>Note: </a:t>
            </a:r>
            <a:r>
              <a:rPr lang="en-US" dirty="0"/>
              <a:t>each activity should be summarized in 1 or 2 slides (maximum)</a:t>
            </a:r>
          </a:p>
          <a:p>
            <a:pPr marL="0" indent="0">
              <a:buFont typeface="Arial" pitchFamily="34" charset="0"/>
              <a:buNone/>
            </a:pPr>
            <a:endParaRPr lang="en-US" dirty="0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A5E6AC90-3422-4B31-9F11-8EF2FE5653A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19" t="25773" r="17526" b="20618"/>
          <a:stretch/>
        </p:blipFill>
        <p:spPr>
          <a:xfrm>
            <a:off x="228600" y="228600"/>
            <a:ext cx="1143000" cy="9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86646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/>
          <a:lstStyle/>
          <a:p>
            <a:r>
              <a:rPr lang="en-US" dirty="0"/>
              <a:t>Objective: Compare the densities of different concrete formulations</a:t>
            </a:r>
          </a:p>
          <a:p>
            <a:r>
              <a:rPr lang="en-US" dirty="0"/>
              <a:t>Procedure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07D98A3-708F-4EF1-BDC2-8CADA4D231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0" y="685800"/>
            <a:ext cx="84582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 Activity 3: Comparing Different Concrete Formulation</a:t>
            </a:r>
            <a:br>
              <a:rPr lang="en-US" b="1" dirty="0"/>
            </a:br>
            <a:endParaRPr lang="en-US" dirty="0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4F30DAD6-3627-47A3-9E8F-0C665DBC857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19" t="25773" r="17526" b="20618"/>
          <a:stretch/>
        </p:blipFill>
        <p:spPr>
          <a:xfrm>
            <a:off x="228600" y="228600"/>
            <a:ext cx="1143000" cy="9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93092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90600"/>
            <a:ext cx="8458200" cy="1066800"/>
          </a:xfrm>
        </p:spPr>
        <p:txBody>
          <a:bodyPr>
            <a:normAutofit fontScale="90000"/>
          </a:bodyPr>
          <a:lstStyle/>
          <a:p>
            <a:r>
              <a:rPr lang="en-US" dirty="0"/>
              <a:t> Activity 3: Comparing Different Concrete Formulation</a:t>
            </a:r>
            <a:br>
              <a:rPr lang="en-US" b="1" dirty="0"/>
            </a:br>
            <a:br>
              <a:rPr lang="en-US" b="1" dirty="0"/>
            </a:b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9AA5AFF-6982-4973-85AD-4483590A2B70}"/>
              </a:ext>
            </a:extLst>
          </p:cNvPr>
          <p:cNvSpPr txBox="1">
            <a:spLocks/>
          </p:cNvSpPr>
          <p:nvPr/>
        </p:nvSpPr>
        <p:spPr>
          <a:xfrm>
            <a:off x="609600" y="17526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Results (Graphs, Tables, … etc.)</a:t>
            </a:r>
          </a:p>
          <a:p>
            <a:r>
              <a:rPr lang="en-US" dirty="0"/>
              <a:t>Conclusion</a:t>
            </a:r>
          </a:p>
          <a:p>
            <a:pPr marL="0" indent="0">
              <a:buFont typeface="Arial" pitchFamily="34" charset="0"/>
              <a:buNone/>
            </a:pPr>
            <a:endParaRPr lang="en-US" dirty="0"/>
          </a:p>
          <a:p>
            <a:pPr marL="0" indent="0">
              <a:buFont typeface="Arial" pitchFamily="34" charset="0"/>
              <a:buNone/>
            </a:pPr>
            <a:endParaRPr lang="en-US" dirty="0"/>
          </a:p>
          <a:p>
            <a:pPr marL="0" indent="0">
              <a:buFont typeface="Arial" pitchFamily="34" charset="0"/>
              <a:buNone/>
            </a:pPr>
            <a:endParaRPr lang="en-US" dirty="0"/>
          </a:p>
          <a:p>
            <a:r>
              <a:rPr lang="en-US" b="1" u="sng" dirty="0"/>
              <a:t>Note: </a:t>
            </a:r>
            <a:r>
              <a:rPr lang="en-US" dirty="0"/>
              <a:t>each activity should be summarized in 1 or 2 slides (maximum)</a:t>
            </a:r>
          </a:p>
          <a:p>
            <a:pPr marL="0" indent="0">
              <a:buFont typeface="Arial" pitchFamily="34" charset="0"/>
              <a:buNone/>
            </a:pPr>
            <a:endParaRPr lang="en-US" dirty="0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3BDF8773-C178-45C0-90BA-6D6EB8F8BB2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19" t="25773" r="17526" b="20618"/>
          <a:stretch/>
        </p:blipFill>
        <p:spPr>
          <a:xfrm>
            <a:off x="228600" y="228600"/>
            <a:ext cx="1143000" cy="9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31183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</TotalTime>
  <Words>886</Words>
  <Application>Microsoft Office PowerPoint</Application>
  <PresentationFormat>عرض على الشاشة (4:3)</PresentationFormat>
  <Paragraphs>123</Paragraphs>
  <Slides>21</Slides>
  <Notes>4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21</vt:i4>
      </vt:variant>
    </vt:vector>
  </HeadingPairs>
  <TitlesOfParts>
    <vt:vector size="25" baseType="lpstr">
      <vt:lpstr>Arial</vt:lpstr>
      <vt:lpstr>Calibri</vt:lpstr>
      <vt:lpstr>Times New Roman</vt:lpstr>
      <vt:lpstr>Office Theme</vt:lpstr>
      <vt:lpstr>AL-Bairaq I am Discovering Materials 13th Cycle Concrete </vt:lpstr>
      <vt:lpstr>Outline</vt:lpstr>
      <vt:lpstr>Introduction</vt:lpstr>
      <vt:lpstr>Activities 1: Hunting for objects made of concrete </vt:lpstr>
      <vt:lpstr>Activities 1: Hunting for objects made of concrete </vt:lpstr>
      <vt:lpstr>Activities 2: Comparing Different Types of Cement  </vt:lpstr>
      <vt:lpstr> Activity 2: Comparing Different Types of Cement </vt:lpstr>
      <vt:lpstr> Activity 3: Comparing Different Concrete Formulation </vt:lpstr>
      <vt:lpstr> Activity 3: Comparing Different Concrete Formulation  </vt:lpstr>
      <vt:lpstr> Activity 4: Testing Properties of Concrete   </vt:lpstr>
      <vt:lpstr> Activity 4: Testing Properties of Concrete   </vt:lpstr>
      <vt:lpstr>Design Project Concrete Reinforcement  </vt:lpstr>
      <vt:lpstr>Design Project Concrete Reinforcement  </vt:lpstr>
      <vt:lpstr>Final Project: (Title: Attractive title that presents your project/product)</vt:lpstr>
      <vt:lpstr>Final Project: (Title: Attractive title that presents your project/product)  </vt:lpstr>
      <vt:lpstr>Title of your project idea Hypothesis: (الفرضية)</vt:lpstr>
      <vt:lpstr>Title of your project idea Methods and Materials</vt:lpstr>
      <vt:lpstr>Title of your project idea Results: (النتائج)</vt:lpstr>
      <vt:lpstr>Title of your project idea Recommendations: (التوصيات)</vt:lpstr>
      <vt:lpstr>Conclusions  (Overall of the whole module)</vt:lpstr>
      <vt:lpstr>Acknowledgment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Al-Bairaq World Module</dc:title>
  <dc:creator>Nadia R S Alokka</dc:creator>
  <cp:lastModifiedBy>عبدالله مبارك على مبارك المسيفرى</cp:lastModifiedBy>
  <cp:revision>69</cp:revision>
  <dcterms:created xsi:type="dcterms:W3CDTF">2006-08-16T00:00:00Z</dcterms:created>
  <dcterms:modified xsi:type="dcterms:W3CDTF">2017-10-19T13:03:06Z</dcterms:modified>
</cp:coreProperties>
</file>